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9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33" r:id="rId17"/>
    <p:sldId id="540" r:id="rId18"/>
    <p:sldId id="541" r:id="rId19"/>
    <p:sldId id="542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  <p:sldId id="552" r:id="rId30"/>
    <p:sldId id="553" r:id="rId31"/>
    <p:sldId id="676" r:id="rId32"/>
    <p:sldId id="677" r:id="rId33"/>
    <p:sldId id="678" r:id="rId34"/>
    <p:sldId id="661" r:id="rId35"/>
    <p:sldId id="662" r:id="rId36"/>
    <p:sldId id="663" r:id="rId37"/>
    <p:sldId id="664" r:id="rId38"/>
    <p:sldId id="665" r:id="rId39"/>
    <p:sldId id="666" r:id="rId40"/>
    <p:sldId id="667" r:id="rId41"/>
    <p:sldId id="668" r:id="rId42"/>
    <p:sldId id="554" r:id="rId43"/>
    <p:sldId id="591" r:id="rId44"/>
    <p:sldId id="593" r:id="rId45"/>
    <p:sldId id="599" r:id="rId46"/>
    <p:sldId id="641" r:id="rId47"/>
    <p:sldId id="642" r:id="rId48"/>
    <p:sldId id="555" r:id="rId49"/>
    <p:sldId id="556" r:id="rId50"/>
    <p:sldId id="557" r:id="rId51"/>
    <p:sldId id="558" r:id="rId52"/>
    <p:sldId id="559" r:id="rId53"/>
    <p:sldId id="560" r:id="rId54"/>
    <p:sldId id="561" r:id="rId55"/>
    <p:sldId id="562" r:id="rId56"/>
    <p:sldId id="563" r:id="rId57"/>
    <p:sldId id="564" r:id="rId58"/>
    <p:sldId id="565" r:id="rId59"/>
    <p:sldId id="600" r:id="rId60"/>
    <p:sldId id="566" r:id="rId61"/>
    <p:sldId id="568" r:id="rId62"/>
    <p:sldId id="569" r:id="rId63"/>
    <p:sldId id="643" r:id="rId64"/>
    <p:sldId id="644" r:id="rId65"/>
    <p:sldId id="502" r:id="rId66"/>
    <p:sldId id="592" r:id="rId67"/>
    <p:sldId id="594" r:id="rId68"/>
    <p:sldId id="629" r:id="rId69"/>
    <p:sldId id="630" r:id="rId70"/>
    <p:sldId id="631" r:id="rId71"/>
    <p:sldId id="632" r:id="rId72"/>
    <p:sldId id="633" r:id="rId73"/>
    <p:sldId id="603" r:id="rId74"/>
    <p:sldId id="634" r:id="rId75"/>
    <p:sldId id="635" r:id="rId76"/>
    <p:sldId id="573" r:id="rId77"/>
    <p:sldId id="574" r:id="rId78"/>
    <p:sldId id="575" r:id="rId79"/>
    <p:sldId id="636" r:id="rId80"/>
    <p:sldId id="637" r:id="rId81"/>
    <p:sldId id="576" r:id="rId82"/>
    <p:sldId id="577" r:id="rId83"/>
    <p:sldId id="578" r:id="rId84"/>
    <p:sldId id="579" r:id="rId85"/>
    <p:sldId id="580" r:id="rId86"/>
    <p:sldId id="638" r:id="rId87"/>
    <p:sldId id="639" r:id="rId88"/>
    <p:sldId id="585" r:id="rId89"/>
    <p:sldId id="670" r:id="rId90"/>
    <p:sldId id="671" r:id="rId91"/>
    <p:sldId id="672" r:id="rId92"/>
    <p:sldId id="640" r:id="rId93"/>
    <p:sldId id="645" r:id="rId94"/>
    <p:sldId id="472" r:id="rId95"/>
    <p:sldId id="471" r:id="rId96"/>
    <p:sldId id="601" r:id="rId97"/>
    <p:sldId id="602" r:id="rId98"/>
    <p:sldId id="473" r:id="rId99"/>
    <p:sldId id="475" r:id="rId100"/>
    <p:sldId id="474" r:id="rId101"/>
    <p:sldId id="646" r:id="rId102"/>
    <p:sldId id="647" r:id="rId103"/>
    <p:sldId id="628" r:id="rId104"/>
    <p:sldId id="570" r:id="rId105"/>
    <p:sldId id="571" r:id="rId106"/>
    <p:sldId id="572" r:id="rId107"/>
    <p:sldId id="495" r:id="rId108"/>
    <p:sldId id="496" r:id="rId109"/>
    <p:sldId id="497" r:id="rId110"/>
    <p:sldId id="526" r:id="rId111"/>
    <p:sldId id="527" r:id="rId112"/>
    <p:sldId id="528" r:id="rId113"/>
    <p:sldId id="605" r:id="rId114"/>
    <p:sldId id="341" r:id="rId115"/>
    <p:sldId id="606" r:id="rId116"/>
    <p:sldId id="437" r:id="rId117"/>
    <p:sldId id="466" r:id="rId118"/>
    <p:sldId id="607" r:id="rId119"/>
    <p:sldId id="608" r:id="rId120"/>
    <p:sldId id="610" r:id="rId121"/>
    <p:sldId id="611" r:id="rId122"/>
    <p:sldId id="612" r:id="rId123"/>
    <p:sldId id="613" r:id="rId124"/>
    <p:sldId id="615" r:id="rId125"/>
    <p:sldId id="616" r:id="rId126"/>
    <p:sldId id="617" r:id="rId127"/>
    <p:sldId id="618" r:id="rId128"/>
    <p:sldId id="619" r:id="rId129"/>
    <p:sldId id="620" r:id="rId130"/>
    <p:sldId id="621" r:id="rId131"/>
    <p:sldId id="622" r:id="rId132"/>
    <p:sldId id="623" r:id="rId133"/>
    <p:sldId id="624" r:id="rId134"/>
    <p:sldId id="625" r:id="rId135"/>
    <p:sldId id="626" r:id="rId136"/>
    <p:sldId id="627" r:id="rId137"/>
    <p:sldId id="649" r:id="rId138"/>
    <p:sldId id="650" r:id="rId139"/>
    <p:sldId id="651" r:id="rId140"/>
    <p:sldId id="673" r:id="rId141"/>
    <p:sldId id="648" r:id="rId142"/>
    <p:sldId id="604" r:id="rId143"/>
    <p:sldId id="674" r:id="rId144"/>
    <p:sldId id="675" r:id="rId145"/>
    <p:sldId id="683" r:id="rId146"/>
    <p:sldId id="684" r:id="rId147"/>
    <p:sldId id="685" r:id="rId148"/>
    <p:sldId id="687" r:id="rId149"/>
    <p:sldId id="686" r:id="rId150"/>
    <p:sldId id="688" r:id="rId151"/>
    <p:sldId id="690" r:id="rId152"/>
    <p:sldId id="689" r:id="rId153"/>
    <p:sldId id="691" r:id="rId154"/>
    <p:sldId id="692" r:id="rId155"/>
    <p:sldId id="590" r:id="rId156"/>
    <p:sldId id="597" r:id="rId157"/>
    <p:sldId id="489" r:id="rId158"/>
    <p:sldId id="598" r:id="rId159"/>
    <p:sldId id="669" r:id="rId160"/>
    <p:sldId id="596" r:id="rId161"/>
    <p:sldId id="679" r:id="rId162"/>
    <p:sldId id="680" r:id="rId163"/>
    <p:sldId id="681" r:id="rId164"/>
    <p:sldId id="682" r:id="rId165"/>
    <p:sldId id="388" r:id="rId166"/>
    <p:sldId id="529" r:id="rId167"/>
    <p:sldId id="530" r:id="rId168"/>
    <p:sldId id="531" r:id="rId169"/>
    <p:sldId id="354" r:id="rId170"/>
    <p:sldId id="358" r:id="rId171"/>
    <p:sldId id="359" r:id="rId172"/>
    <p:sldId id="360" r:id="rId173"/>
    <p:sldId id="361" r:id="rId174"/>
    <p:sldId id="461" r:id="rId175"/>
    <p:sldId id="459" r:id="rId176"/>
    <p:sldId id="460" r:id="rId177"/>
    <p:sldId id="482" r:id="rId1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53"/>
    <p:restoredTop sz="92991"/>
  </p:normalViewPr>
  <p:slideViewPr>
    <p:cSldViewPr snapToGrid="0" snapToObjects="1">
      <p:cViewPr varScale="1">
        <p:scale>
          <a:sx n="93" d="100"/>
          <a:sy n="93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heme" Target="theme/theme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077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9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(null)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(null)"/><Relationship Id="rId7" Type="http://schemas.openxmlformats.org/officeDocument/2006/relationships/image" Target="../media/image3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(null)"/><Relationship Id="rId5" Type="http://schemas.openxmlformats.org/officeDocument/2006/relationships/image" Target="../media/image72.(null)"/><Relationship Id="rId4" Type="http://schemas.openxmlformats.org/officeDocument/2006/relationships/image" Target="../media/image70.(null)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(null)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(null)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(null)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97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(null)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(null)"/><Relationship Id="rId5" Type="http://schemas.openxmlformats.org/officeDocument/2006/relationships/image" Target="../media/image11.emf"/><Relationship Id="rId4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(null)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19.(null)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11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(null)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Plasmon Hybridization in Clusters of Metal Nanoparticles and Magnetic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8AFE-4B55-994C-8CB1-A895B8B89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Tunable Spectral Ordering of Magnetic Plasmon Resonances in Metal Nanoparticle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DB2F3-F676-AE4F-8A88-06892375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23025"/>
            <a:ext cx="10515600" cy="3079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b="1" dirty="0" err="1"/>
              <a:t>Montoni</a:t>
            </a:r>
            <a:r>
              <a:rPr lang="en-US" sz="1600" b="1" dirty="0"/>
              <a:t> N. P.</a:t>
            </a:r>
            <a:r>
              <a:rPr lang="en-US" sz="1600" dirty="0"/>
              <a:t>, </a:t>
            </a:r>
            <a:r>
              <a:rPr lang="en-US" sz="1600" dirty="0" err="1"/>
              <a:t>Quillin</a:t>
            </a:r>
            <a:r>
              <a:rPr lang="en-US" sz="1600" dirty="0"/>
              <a:t>, S. C., </a:t>
            </a:r>
            <a:r>
              <a:rPr lang="en-US" sz="1600" dirty="0" err="1"/>
              <a:t>Cherqui</a:t>
            </a:r>
            <a:r>
              <a:rPr lang="en-US" sz="1600" dirty="0"/>
              <a:t>, C., and </a:t>
            </a:r>
            <a:r>
              <a:rPr lang="en-US" sz="1600" dirty="0" err="1"/>
              <a:t>Masiello</a:t>
            </a:r>
            <a:r>
              <a:rPr lang="en-US" sz="1600" dirty="0"/>
              <a:t>, D. J. </a:t>
            </a:r>
            <a:r>
              <a:rPr lang="en-US" sz="1600" i="1" dirty="0"/>
              <a:t>ACS Photonics</a:t>
            </a:r>
            <a:r>
              <a:rPr lang="en-US" sz="1600" dirty="0"/>
              <a:t>, Just Accepted.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550" y="1890405"/>
            <a:ext cx="8216900" cy="43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Single-oligomer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380862" y="6311900"/>
            <a:ext cx="373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Brandl</a:t>
            </a:r>
            <a:r>
              <a:rPr lang="en-US" dirty="0"/>
              <a:t>, D.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Phys. Chem. B</a:t>
            </a:r>
            <a:r>
              <a:rPr lang="en-US" dirty="0"/>
              <a:t> 2006.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4"/>
          <a:stretch/>
        </p:blipFill>
        <p:spPr>
          <a:xfrm>
            <a:off x="5820430" y="365125"/>
            <a:ext cx="4858295" cy="581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536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Infinite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4361" y="5561725"/>
            <a:ext cx="354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Weick</a:t>
            </a:r>
            <a:r>
              <a:rPr lang="en-US" dirty="0"/>
              <a:t>, G.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Phys. Rev. Lett.</a:t>
            </a:r>
            <a:r>
              <a:rPr lang="en-US" dirty="0"/>
              <a:t> 2013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85" y="2245757"/>
            <a:ext cx="6476430" cy="304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310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05815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9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624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2736850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7615238" y="2986088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D3C539C-C71C-E64F-88AF-F31EE82BD6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53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20BB0FE-7FC5-C04C-912C-EFDB96934A6D}"/>
              </a:ext>
            </a:extLst>
          </p:cNvPr>
          <p:cNvSpPr/>
          <p:nvPr/>
        </p:nvSpPr>
        <p:spPr>
          <a:xfrm>
            <a:off x="3528983" y="2986088"/>
            <a:ext cx="4414867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CC8C5C-0E86-4847-987D-7801714B4660}"/>
              </a:ext>
            </a:extLst>
          </p:cNvPr>
          <p:cNvSpPr/>
          <p:nvPr/>
        </p:nvSpPr>
        <p:spPr>
          <a:xfrm>
            <a:off x="3095628" y="4303195"/>
            <a:ext cx="4576762" cy="9286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09A109-72B2-7943-A26E-40C60B1606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7947857" y="382813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44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10240244" y="362765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11205395" y="361140"/>
            <a:ext cx="237735" cy="11773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10006566" y="592811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10222273" y="807745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10966952" y="596583"/>
            <a:ext cx="710397" cy="710397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11182659" y="811516"/>
            <a:ext cx="278982" cy="2789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3407"/>
            <a:ext cx="12192000" cy="24342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B10FC71-65A4-7E44-9A3F-D8658D66F8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7947857" y="3899573"/>
            <a:ext cx="3087982" cy="302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9926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77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2242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900" y="1386222"/>
            <a:ext cx="4140200" cy="547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plasmon spectrum of a cluster of metal nanoparticles depends on MNP size and cluster shape</a:t>
            </a:r>
          </a:p>
          <a:p>
            <a:r>
              <a:rPr lang="en-US" dirty="0"/>
              <a:t>Without retardation effects, we would never be able to describe the above phenomenon!</a:t>
            </a:r>
          </a:p>
          <a:p>
            <a:r>
              <a:rPr lang="en-US" dirty="0"/>
              <a:t>Angle-resolved CL is a useful tool for extracting angle-dependent radiative information about metal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134404" y="3434926"/>
            <a:ext cx="999912" cy="141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5399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40734708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  <p:pic>
        <p:nvPicPr>
          <p:cNvPr id="28" name="Picture 27" descr="lightarrow.pdf">
            <a:extLst>
              <a:ext uri="{FF2B5EF4-FFF2-40B4-BE49-F238E27FC236}">
                <a16:creationId xmlns:a16="http://schemas.microsoft.com/office/drawing/2014/main" id="{D73815EF-4AEA-E64B-91EC-C46CC951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0815">
            <a:off x="5313692" y="1063500"/>
            <a:ext cx="2098644" cy="2969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2A29EF-7F31-B84D-ACFA-9FF2EF6F9C54}"/>
              </a:ext>
            </a:extLst>
          </p:cNvPr>
          <p:cNvSpPr txBox="1"/>
          <p:nvPr/>
        </p:nvSpPr>
        <p:spPr>
          <a:xfrm>
            <a:off x="7203266" y="1184533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11345500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</p:spTree>
    <p:extLst>
      <p:ext uri="{BB962C8B-B14F-4D97-AF65-F5344CB8AC3E}">
        <p14:creationId xmlns:p14="http://schemas.microsoft.com/office/powerpoint/2010/main" val="7224824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8A7C1CAB-4FFD-C94A-832C-B7EA2F85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8937">
            <a:off x="2782204" y="1483175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959EC-9E93-E74E-980E-C45E37FFB81A}"/>
              </a:ext>
            </a:extLst>
          </p:cNvPr>
          <p:cNvSpPr txBox="1"/>
          <p:nvPr/>
        </p:nvSpPr>
        <p:spPr>
          <a:xfrm>
            <a:off x="1601379" y="3233584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Cathodoluminescence</a:t>
            </a:r>
          </a:p>
        </p:txBody>
      </p:sp>
    </p:spTree>
    <p:extLst>
      <p:ext uri="{BB962C8B-B14F-4D97-AF65-F5344CB8AC3E}">
        <p14:creationId xmlns:p14="http://schemas.microsoft.com/office/powerpoint/2010/main" val="196601105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>
            <a:off x="6425018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4704498" y="1495976"/>
            <a:ext cx="21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Electron energy-gain</a:t>
            </a:r>
          </a:p>
          <a:p>
            <a:pPr algn="ctr"/>
            <a:r>
              <a:rPr lang="en-US" dirty="0"/>
              <a:t> spectroscopy</a:t>
            </a:r>
          </a:p>
        </p:txBody>
      </p:sp>
    </p:spTree>
    <p:extLst>
      <p:ext uri="{BB962C8B-B14F-4D97-AF65-F5344CB8AC3E}">
        <p14:creationId xmlns:p14="http://schemas.microsoft.com/office/powerpoint/2010/main" val="123834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Stimulated EELS</a:t>
            </a:r>
          </a:p>
        </p:txBody>
      </p:sp>
    </p:spTree>
    <p:extLst>
      <p:ext uri="{BB962C8B-B14F-4D97-AF65-F5344CB8AC3E}">
        <p14:creationId xmlns:p14="http://schemas.microsoft.com/office/powerpoint/2010/main" val="362899100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/>
              <a:t>Stimulated</a:t>
            </a:r>
            <a:r>
              <a:rPr lang="en-US" dirty="0"/>
              <a:t> EELS</a:t>
            </a:r>
          </a:p>
        </p:txBody>
      </p:sp>
    </p:spTree>
    <p:extLst>
      <p:ext uri="{BB962C8B-B14F-4D97-AF65-F5344CB8AC3E}">
        <p14:creationId xmlns:p14="http://schemas.microsoft.com/office/powerpoint/2010/main" val="30362495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5997-ED9C-F44F-83D7-77D38A6A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100"/>
            <a:ext cx="12192000" cy="13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63468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EELS: a few months later…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B5B02-84AC-AE45-AF02-E326E3F4E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4036174"/>
            <a:ext cx="80391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E4350-495F-3745-BB56-DFAD711FF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25" y="2193519"/>
            <a:ext cx="691515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891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EELS: a few months later…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7857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</a:t>
            </a:r>
            <a:r>
              <a:rPr lang="en-US" dirty="0" err="1"/>
              <a:t>Masiello</a:t>
            </a:r>
            <a:endParaRPr lang="en-US" dirty="0"/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632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6" y="1368425"/>
            <a:ext cx="5801784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31622" y="598701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45404" b="54551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5565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-117" r="-90" b="54668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0147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44972" r="45403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4800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44972" r="-91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4266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6" y="1595373"/>
            <a:ext cx="2700337" cy="26766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9"/>
          <p:cNvSpPr/>
          <p:nvPr/>
        </p:nvSpPr>
        <p:spPr>
          <a:xfrm rot="10800000">
            <a:off x="4722019" y="33345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92050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</p:spTree>
    <p:extLst>
      <p:ext uri="{BB962C8B-B14F-4D97-AF65-F5344CB8AC3E}">
        <p14:creationId xmlns:p14="http://schemas.microsoft.com/office/powerpoint/2010/main" val="1556598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86E4B6-3416-3C45-8C6D-DD0F6651D62C}"/>
              </a:ext>
            </a:extLst>
          </p:cNvPr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1C93427-1C25-3A40-AF76-CC2B0FC5580A}"/>
              </a:ext>
            </a:extLst>
          </p:cNvPr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AA662D-D6A6-D54F-AB21-1F4AC9D148E4}"/>
              </a:ext>
            </a:extLst>
          </p:cNvPr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D2AC2F8-778B-0D4C-A613-72D50455E759}"/>
              </a:ext>
            </a:extLst>
          </p:cNvPr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6523297-8625-0A45-9129-B101CE6726C2}"/>
              </a:ext>
            </a:extLst>
          </p:cNvPr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1AE8367-ACC3-2348-B290-540FD642EC9A}"/>
              </a:ext>
            </a:extLst>
          </p:cNvPr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00CABE-7C6B-FB40-BF18-F1A19DE6EEE8}"/>
              </a:ext>
            </a:extLst>
          </p:cNvPr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20ADF-D0EE-0940-8BFF-7A76684EE1F2}"/>
              </a:ext>
            </a:extLst>
          </p:cNvPr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BAD4B1-E601-0242-B026-C84FD910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</p:spTree>
    <p:extLst>
      <p:ext uri="{BB962C8B-B14F-4D97-AF65-F5344CB8AC3E}">
        <p14:creationId xmlns:p14="http://schemas.microsoft.com/office/powerpoint/2010/main" val="28821595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C6077F7-F7F4-2647-8A30-C4BED0050220}"/>
              </a:ext>
            </a:extLst>
          </p:cNvPr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6983BA2-7385-5F4F-A591-5C918367C10A}"/>
              </a:ext>
            </a:extLst>
          </p:cNvPr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00E2A1-C2F0-4F49-A288-4D0C3FEE6181}"/>
              </a:ext>
            </a:extLst>
          </p:cNvPr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FD98E2E-996D-DE4C-9EB3-8E00F71DAE14}"/>
              </a:ext>
            </a:extLst>
          </p:cNvPr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0C19171-4C70-354E-AF08-7E7E26768063}"/>
              </a:ext>
            </a:extLst>
          </p:cNvPr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0BFB586-FE51-6A4A-A2B3-1B0D502841C6}"/>
              </a:ext>
            </a:extLst>
          </p:cNvPr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C35E08-6C79-1F44-BD2F-D6C8531C9453}"/>
              </a:ext>
            </a:extLst>
          </p:cNvPr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55C7633-724F-2740-AE95-9A2B491C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DD74ADE-DEBA-0D4F-B075-1BA41E45C04A}"/>
              </a:ext>
            </a:extLst>
          </p:cNvPr>
          <p:cNvCxnSpPr/>
          <p:nvPr/>
        </p:nvCxnSpPr>
        <p:spPr>
          <a:xfrm rot="10800000">
            <a:off x="2967041" y="896281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52672F-ABA9-1742-AB98-3DDCE62EA8AC}"/>
              </a:ext>
            </a:extLst>
          </p:cNvPr>
          <p:cNvSpPr txBox="1"/>
          <p:nvPr/>
        </p:nvSpPr>
        <p:spPr>
          <a:xfrm>
            <a:off x="378589" y="733092"/>
            <a:ext cx="259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“hot electron” generation</a:t>
            </a:r>
          </a:p>
        </p:txBody>
      </p:sp>
    </p:spTree>
    <p:extLst>
      <p:ext uri="{BB962C8B-B14F-4D97-AF65-F5344CB8AC3E}">
        <p14:creationId xmlns:p14="http://schemas.microsoft.com/office/powerpoint/2010/main" val="16353317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one particle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956" y="1833293"/>
            <a:ext cx="4826000" cy="1130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6" y="3194343"/>
            <a:ext cx="2730500" cy="1130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56841" y="3669478"/>
            <a:ext cx="35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106" y="4667833"/>
            <a:ext cx="4457700" cy="1092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374" y="4617033"/>
            <a:ext cx="4432300" cy="1143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82653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D3651-99E3-074A-9341-31C8CC0C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5006805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2356"/>
            <a:ext cx="12192000" cy="232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454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two particles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9990"/>
            <a:ext cx="10058400" cy="1064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29166"/>
            <a:ext cx="13843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3788"/>
            <a:ext cx="4826000" cy="1130300"/>
          </a:xfrm>
          <a:prstGeom prst="rect">
            <a:avLst/>
          </a:prstGeom>
        </p:spPr>
      </p:pic>
      <p:sp>
        <p:nvSpPr>
          <p:cNvPr id="8" name="Up Arrow 7"/>
          <p:cNvSpPr/>
          <p:nvPr/>
        </p:nvSpPr>
        <p:spPr>
          <a:xfrm rot="10328151">
            <a:off x="5380558" y="2874502"/>
            <a:ext cx="404248" cy="12350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791303" y="4428309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50171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the Coupling Term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2270159"/>
            <a:ext cx="4432300" cy="4572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85" y="1690688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081" y="5561359"/>
            <a:ext cx="2388038" cy="26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29217"/>
            <a:ext cx="10058400" cy="10647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39497" y="2468880"/>
            <a:ext cx="209006" cy="287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4511127"/>
            <a:ext cx="5562600" cy="133350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5549462" y="313208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0688"/>
            <a:ext cx="10058400" cy="1296639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5780689" y="3121576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134304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Just Accepted.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1680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0E39D-9C81-CD49-AF28-58A8DD98B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457950"/>
            <a:ext cx="10515600" cy="4095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/>
              <a:t>S. Griffin, </a:t>
            </a:r>
            <a:r>
              <a:rPr lang="en-US" sz="1600" b="1" dirty="0"/>
              <a:t>N. P. </a:t>
            </a:r>
            <a:r>
              <a:rPr lang="en-US" sz="1600" b="1" dirty="0" err="1"/>
              <a:t>Montoni</a:t>
            </a:r>
            <a:r>
              <a:rPr lang="en-US" sz="1600" dirty="0"/>
              <a:t>, G. Li, P. J. </a:t>
            </a:r>
            <a:r>
              <a:rPr lang="en-US" sz="1600" dirty="0" err="1"/>
              <a:t>Straney</a:t>
            </a:r>
            <a:r>
              <a:rPr lang="en-US" sz="1600" dirty="0"/>
              <a:t>, J. E. Millstone, D. J. </a:t>
            </a:r>
            <a:r>
              <a:rPr lang="en-US" sz="1600" dirty="0" err="1"/>
              <a:t>Masiello</a:t>
            </a:r>
            <a:r>
              <a:rPr lang="en-US" sz="1600" dirty="0"/>
              <a:t>, and J. P. Camden. </a:t>
            </a:r>
            <a:r>
              <a:rPr lang="en-US" sz="1600" i="1" dirty="0"/>
              <a:t>J. Phys. Chem. Lett.,</a:t>
            </a:r>
            <a:r>
              <a:rPr lang="en-US" sz="1600" dirty="0"/>
              <a:t> 2016.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677" y="1792288"/>
            <a:ext cx="5716645" cy="441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adsorb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2260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19304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975360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942340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760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collide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xplosion 2 2">
            <a:extLst>
              <a:ext uri="{FF2B5EF4-FFF2-40B4-BE49-F238E27FC236}">
                <a16:creationId xmlns:a16="http://schemas.microsoft.com/office/drawing/2014/main" id="{18E5CC15-0E7A-C042-B710-E0C2F370F353}"/>
              </a:ext>
            </a:extLst>
          </p:cNvPr>
          <p:cNvSpPr/>
          <p:nvPr/>
        </p:nvSpPr>
        <p:spPr>
          <a:xfrm>
            <a:off x="3956050" y="2020888"/>
            <a:ext cx="3962400" cy="2919412"/>
          </a:xfrm>
          <a:prstGeom prst="irregularSeal2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544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51117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61023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5772150" y="3479800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010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Catalysis – molecules react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BEA231-B471-6D4F-820B-977279DCDE1E}"/>
              </a:ext>
            </a:extLst>
          </p:cNvPr>
          <p:cNvSpPr/>
          <p:nvPr/>
        </p:nvSpPr>
        <p:spPr>
          <a:xfrm>
            <a:off x="1460500" y="3810000"/>
            <a:ext cx="9436100" cy="2413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79C9955-CDE3-C54C-B0CF-6962CC5C7538}"/>
              </a:ext>
            </a:extLst>
          </p:cNvPr>
          <p:cNvSpPr/>
          <p:nvPr/>
        </p:nvSpPr>
        <p:spPr>
          <a:xfrm>
            <a:off x="68389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B1DB62-F448-7C41-B074-661A1C81E027}"/>
              </a:ext>
            </a:extLst>
          </p:cNvPr>
          <p:cNvSpPr/>
          <p:nvPr/>
        </p:nvSpPr>
        <p:spPr>
          <a:xfrm>
            <a:off x="4171950" y="3479800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AC0FFA-049C-A74E-8E77-3055F7BF5FAD}"/>
              </a:ext>
            </a:extLst>
          </p:cNvPr>
          <p:cNvSpPr/>
          <p:nvPr/>
        </p:nvSpPr>
        <p:spPr>
          <a:xfrm>
            <a:off x="7499350" y="1592263"/>
            <a:ext cx="330200" cy="33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42175A5-C140-5642-B98B-3FC07BB3944C}"/>
              </a:ext>
            </a:extLst>
          </p:cNvPr>
          <p:cNvSpPr/>
          <p:nvPr/>
        </p:nvSpPr>
        <p:spPr>
          <a:xfrm>
            <a:off x="7169150" y="1592263"/>
            <a:ext cx="330200" cy="330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381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E21FA-7290-6244-A010-DC75B152ED97}"/>
              </a:ext>
            </a:extLst>
          </p:cNvPr>
          <p:cNvSpPr txBox="1"/>
          <p:nvPr/>
        </p:nvSpPr>
        <p:spPr>
          <a:xfrm>
            <a:off x="7861300" y="2642878"/>
            <a:ext cx="384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Like in a catalytic converter in your car!</a:t>
            </a:r>
          </a:p>
        </p:txBody>
      </p:sp>
    </p:spTree>
    <p:extLst>
      <p:ext uri="{BB962C8B-B14F-4D97-AF65-F5344CB8AC3E}">
        <p14:creationId xmlns:p14="http://schemas.microsoft.com/office/powerpoint/2010/main" val="3747802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pic>
        <p:nvPicPr>
          <p:cNvPr id="12" name="Picture 11" descr="lightarrow.pdf">
            <a:extLst>
              <a:ext uri="{FF2B5EF4-FFF2-40B4-BE49-F238E27FC236}">
                <a16:creationId xmlns:a16="http://schemas.microsoft.com/office/drawing/2014/main" id="{B4CAC136-A97A-2748-AE2A-E0E12CFE6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36" y="1358010"/>
            <a:ext cx="2098644" cy="29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5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91D13-DD01-E746-9093-FE45A55DB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enhance this process?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pic>
        <p:nvPicPr>
          <p:cNvPr id="7" name="Picture 6" descr="uglyprism.pdf">
            <a:extLst>
              <a:ext uri="{FF2B5EF4-FFF2-40B4-BE49-F238E27FC236}">
                <a16:creationId xmlns:a16="http://schemas.microsoft.com/office/drawing/2014/main" id="{BB704717-9BF9-0649-B660-29B1CC25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35" b="97647" l="2857" r="9882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847" y="2305242"/>
            <a:ext cx="4800600" cy="2743200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E7B39EE3-1F67-EF47-9753-831D28A87AAF}"/>
              </a:ext>
            </a:extLst>
          </p:cNvPr>
          <p:cNvSpPr/>
          <p:nvPr/>
        </p:nvSpPr>
        <p:spPr>
          <a:xfrm rot="16575579">
            <a:off x="5625869" y="3092916"/>
            <a:ext cx="599995" cy="4479502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6400138F-C2C6-4642-A37B-8642EEF656EB}"/>
              </a:ext>
            </a:extLst>
          </p:cNvPr>
          <p:cNvSpPr/>
          <p:nvPr/>
        </p:nvSpPr>
        <p:spPr>
          <a:xfrm rot="275899">
            <a:off x="6368748" y="2315973"/>
            <a:ext cx="307274" cy="985511"/>
          </a:xfrm>
          <a:prstGeom prst="leftBracket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A000A5-0FBB-C449-BF04-27C95D778148}"/>
              </a:ext>
            </a:extLst>
          </p:cNvPr>
          <p:cNvSpPr txBox="1"/>
          <p:nvPr/>
        </p:nvSpPr>
        <p:spPr>
          <a:xfrm>
            <a:off x="5019465" y="2642878"/>
            <a:ext cx="136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40-50 nm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5F9A3-10FB-1C47-9F77-F97A93B515A6}"/>
              </a:ext>
            </a:extLst>
          </p:cNvPr>
          <p:cNvSpPr txBox="1"/>
          <p:nvPr/>
        </p:nvSpPr>
        <p:spPr>
          <a:xfrm>
            <a:off x="5081417" y="5875086"/>
            <a:ext cx="1626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~ 150-200 nm</a:t>
            </a:r>
          </a:p>
        </p:txBody>
      </p:sp>
      <p:sp>
        <p:nvSpPr>
          <p:cNvPr id="13" name="Curved Left Arrow 12">
            <a:extLst>
              <a:ext uri="{FF2B5EF4-FFF2-40B4-BE49-F238E27FC236}">
                <a16:creationId xmlns:a16="http://schemas.microsoft.com/office/drawing/2014/main" id="{D8C34CE6-D36C-9B45-A1DA-B81EE7D211C6}"/>
              </a:ext>
            </a:extLst>
          </p:cNvPr>
          <p:cNvSpPr/>
          <p:nvPr/>
        </p:nvSpPr>
        <p:spPr>
          <a:xfrm flipV="1">
            <a:off x="7822427" y="2625190"/>
            <a:ext cx="725095" cy="1550504"/>
          </a:xfrm>
          <a:prstGeom prst="curvedLef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519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3015248">
            <a:off x="848444" y="3476429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4EC303-07F4-A049-BF7D-B0E1F81279C1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1177" y="272725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578477-132E-AF43-A40A-7F6C1D48C38C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3977" y="318445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35A270-42FC-D94F-95B3-5D1B4D193DE7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78746" y="3518521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BD0422-8C68-D448-8369-95258C3F425D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1546" y="3975721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DA2A9A-B35B-BE43-8248-84AC3D709370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5946" y="39764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88DB8DE-3566-604D-8BA4-A427676ADA3B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3146" y="3519223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2BC1B-94C9-104E-99AE-90468E82195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4478F5-4C04-6947-A507-EBE2BC1B0B2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BF8EA6-7328-7647-8777-E178A602ED59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88C573-1B56-6D4A-8B18-D71BD2498227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CCE6C3-53D6-EF41-9F89-F2CC8147B4F3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A7B5B7D-29A6-5241-9FB5-8F123F9D6434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92ED3-670B-E146-93A7-286CCC2A4BB9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8B5F3-32D9-424A-B302-2F8DC4C75267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AB961C-4A13-1445-8E8B-DED5B638370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8958945-0788-B848-B1A4-EECA0CBD0754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B53C4F-C5D5-C74B-A309-7147FE0239D7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82784B-9380-274E-B996-23FA69B0F5A6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24EFA0-5826-0746-95EF-DC092384116B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EA6C583-4674-2943-9A9B-425CF6C86AC8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39608F-E240-D14D-B388-C98875308F76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B8CF60-A6E5-034D-AECA-BCE63E0A3355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E25340-C396-F047-B4F5-FCE0E1712759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B397BF-253A-3142-806D-324EEFEE11EF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F8B995-9060-0643-8BF7-269A86A59AB0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3B0EF5F-B4F3-EA49-8649-3D4EB7FF122A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3F10F37-2C5D-6D43-925C-B826092ACA9A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1A2790E-1CCF-BE49-844D-99731FFBACD0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578478D-A214-4748-9EB8-4D5E1D80A1F4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FBBDC67-3948-F547-B195-7EDA76353DA2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D2813B8-5E9A-5343-80B4-322818DEDC64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1867A72-6D55-9541-879D-28CD9271BA42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079FB7D8-EAF9-434E-8936-4DAD509C7F68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4A08B77-6C4C-EF47-8A66-6C02F98A70A0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9995C04-6A59-D949-8C40-0FF006CF6AA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C0C523D-033D-B242-903E-98928285241E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6361D27-3A26-8348-8722-2CAF31468958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61E893E-1BDE-E144-AB69-9447C52799C2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C2C2D1C-5DE6-6D4C-89D0-10F5ADE0788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91C30B-307E-0644-808D-40670B05EB90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810BA8-D83E-404E-AED0-6A78272B0A50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C18F30-6216-2D4D-A463-CD5880271C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478BBB-BD69-5B4B-A5E4-5B628232A399}"/>
              </a:ext>
            </a:extLst>
          </p:cNvPr>
          <p:cNvCxnSpPr>
            <a:stCxn id="5" idx="4"/>
            <a:endCxn id="5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3DF0FD-2632-8B44-8646-FA9F7BE2A0D6}"/>
              </a:ext>
            </a:extLst>
          </p:cNvPr>
          <p:cNvCxnSpPr>
            <a:stCxn id="5" idx="2"/>
            <a:endCxn id="5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A6FD1B-2576-A94E-B0C6-C50BB5BFD7AD}"/>
              </a:ext>
            </a:extLst>
          </p:cNvPr>
          <p:cNvCxnSpPr>
            <a:stCxn id="6" idx="4"/>
            <a:endCxn id="6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F7FD59-65C7-0945-B1D1-CD99EBE9EA24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0DD36A3-E4FB-D741-9034-EA0B1DC77AAF}"/>
              </a:ext>
            </a:extLst>
          </p:cNvPr>
          <p:cNvCxnSpPr>
            <a:stCxn id="7" idx="2"/>
            <a:endCxn id="7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070C19-96C1-464A-AA9E-08B7C880ABEA}"/>
              </a:ext>
            </a:extLst>
          </p:cNvPr>
          <p:cNvCxnSpPr>
            <a:stCxn id="7" idx="4"/>
            <a:endCxn id="7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64E78CC-D8C4-EE4A-9B9D-E283C4947B2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7FEA449-ED6E-BB4E-A179-5E76C45508AE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E481CBE-1A50-9248-8AC1-83A108E16211}"/>
              </a:ext>
            </a:extLst>
          </p:cNvPr>
          <p:cNvCxnSpPr/>
          <p:nvPr/>
        </p:nvCxnSpPr>
        <p:spPr>
          <a:xfrm flipV="1">
            <a:off x="6570293" y="1375698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758E93-A579-9B4A-84C6-456EB1D0272B}"/>
              </a:ext>
            </a:extLst>
          </p:cNvPr>
          <p:cNvCxnSpPr/>
          <p:nvPr/>
        </p:nvCxnSpPr>
        <p:spPr>
          <a:xfrm rot="7183946" flipV="1">
            <a:off x="6852765" y="18599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AB1112B5-DB5E-8D4D-A1E7-9792C02F0F5E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2D3873-7F83-5148-B67E-1BA78F84B378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186B639-9454-764C-902B-0F9F61155D5C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774868-186D-9140-8BB1-00D782260F48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09A7DD3-6D78-224F-898B-4DE629B3DA24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AF841C-EAB2-FF42-8B21-FAB194199FE3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F864E2F6-4EE6-514B-9117-A3971E24CFFF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8D9450-0C03-2A4E-9C27-CCC1E6520FF6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205B9BA-437D-0743-BFB7-75732E03B6FE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402FEE0-C6F6-3040-A30D-90B4BC4861D6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7906C1-9B61-F644-BED7-2491129935E7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48412FC-17EB-9142-9C71-F310ED3A6A25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B246CE0-2018-3848-B92C-74D57327B9E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4B85333-5A5D-9742-884B-91A27F9D770F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B2DF71B-ED5B-BF4B-BC69-41B3160407FF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3C2458-820E-9B4B-BDB7-D92F8BC9AD6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C2A5729-7065-9543-8C61-F0EE57E485BD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86A63EA-263F-604C-B30B-BB31F82B6A31}"/>
              </a:ext>
            </a:extLst>
          </p:cNvPr>
          <p:cNvSpPr/>
          <p:nvPr/>
        </p:nvSpPr>
        <p:spPr>
          <a:xfrm>
            <a:off x="5169598" y="273595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CE90D94-9632-DB46-B28F-C5882E042F33}"/>
              </a:ext>
            </a:extLst>
          </p:cNvPr>
          <p:cNvSpPr/>
          <p:nvPr/>
        </p:nvSpPr>
        <p:spPr>
          <a:xfrm rot="9040114">
            <a:off x="4892959" y="32197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620EBC3-AD4B-2B44-B603-10827172BCE3}"/>
              </a:ext>
            </a:extLst>
          </p:cNvPr>
          <p:cNvSpPr/>
          <p:nvPr/>
        </p:nvSpPr>
        <p:spPr>
          <a:xfrm rot="12640411">
            <a:off x="5452070" y="322020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38E23E-75A4-6740-89FD-D177BF4AE7E4}"/>
              </a:ext>
            </a:extLst>
          </p:cNvPr>
          <p:cNvCxnSpPr/>
          <p:nvPr/>
        </p:nvCxnSpPr>
        <p:spPr>
          <a:xfrm flipV="1">
            <a:off x="5449154" y="273595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3F2D0E-A5B8-014E-AA08-362F89D75849}"/>
              </a:ext>
            </a:extLst>
          </p:cNvPr>
          <p:cNvCxnSpPr/>
          <p:nvPr/>
        </p:nvCxnSpPr>
        <p:spPr>
          <a:xfrm rot="9040114" flipV="1">
            <a:off x="5172515" y="32197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0EB7948-6DA2-6148-BA91-940FAD41389D}"/>
              </a:ext>
            </a:extLst>
          </p:cNvPr>
          <p:cNvCxnSpPr/>
          <p:nvPr/>
        </p:nvCxnSpPr>
        <p:spPr>
          <a:xfrm rot="12640411" flipV="1">
            <a:off x="5731626" y="322020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19863ED8-C167-1D45-9567-454700BE4DF9}"/>
              </a:ext>
            </a:extLst>
          </p:cNvPr>
          <p:cNvSpPr/>
          <p:nvPr/>
        </p:nvSpPr>
        <p:spPr>
          <a:xfrm>
            <a:off x="7217860" y="269809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AD2AFB5-940A-FF4D-9A55-0AC436906EB8}"/>
              </a:ext>
            </a:extLst>
          </p:cNvPr>
          <p:cNvSpPr/>
          <p:nvPr/>
        </p:nvSpPr>
        <p:spPr>
          <a:xfrm rot="1823594">
            <a:off x="6941221" y="318191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FDD62D7-E232-4149-B949-0247A0CCAB97}"/>
              </a:ext>
            </a:extLst>
          </p:cNvPr>
          <p:cNvSpPr/>
          <p:nvPr/>
        </p:nvSpPr>
        <p:spPr>
          <a:xfrm rot="19805752">
            <a:off x="7500332" y="318234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1270BF-D8A5-D74A-8642-F7E0886284D7}"/>
              </a:ext>
            </a:extLst>
          </p:cNvPr>
          <p:cNvCxnSpPr/>
          <p:nvPr/>
        </p:nvCxnSpPr>
        <p:spPr>
          <a:xfrm>
            <a:off x="7217860" y="29776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AFA70C-5371-4F4A-A451-5DC1038192E1}"/>
              </a:ext>
            </a:extLst>
          </p:cNvPr>
          <p:cNvCxnSpPr/>
          <p:nvPr/>
        </p:nvCxnSpPr>
        <p:spPr>
          <a:xfrm rot="1823594">
            <a:off x="6941221" y="346147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96ED820-3B4C-B543-B352-25023BD00C41}"/>
              </a:ext>
            </a:extLst>
          </p:cNvPr>
          <p:cNvCxnSpPr/>
          <p:nvPr/>
        </p:nvCxnSpPr>
        <p:spPr>
          <a:xfrm rot="19805752">
            <a:off x="7500332" y="3461901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6B8E74BD-DF1F-A247-9003-232362959556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65F30D-0412-1942-8403-C4AE27FEACA8}"/>
              </a:ext>
            </a:extLst>
          </p:cNvPr>
          <p:cNvCxnSpPr/>
          <p:nvPr/>
        </p:nvCxnSpPr>
        <p:spPr>
          <a:xfrm rot="9019247">
            <a:off x="6008263" y="213800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288FCE-12E7-3C40-93C1-DBD29CF13452}"/>
              </a:ext>
            </a:extLst>
          </p:cNvPr>
          <p:cNvSpPr/>
          <p:nvPr/>
        </p:nvSpPr>
        <p:spPr>
          <a:xfrm>
            <a:off x="4342926" y="2046287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CCEC64-3944-E04B-88CA-EEC639EE980D}"/>
              </a:ext>
            </a:extLst>
          </p:cNvPr>
          <p:cNvSpPr/>
          <p:nvPr/>
        </p:nvSpPr>
        <p:spPr>
          <a:xfrm rot="1815831">
            <a:off x="3957174" y="2720941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271556-82B0-3F43-B245-A2B8AC7B363B}"/>
              </a:ext>
            </a:extLst>
          </p:cNvPr>
          <p:cNvSpPr/>
          <p:nvPr/>
        </p:nvSpPr>
        <p:spPr>
          <a:xfrm rot="19817032">
            <a:off x="4736812" y="272154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F64C0FC-6B84-4349-B249-F22EAAD540C4}"/>
              </a:ext>
            </a:extLst>
          </p:cNvPr>
          <p:cNvCxnSpPr/>
          <p:nvPr/>
        </p:nvCxnSpPr>
        <p:spPr>
          <a:xfrm flipV="1">
            <a:off x="4732746" y="2046287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42E22F-0FC1-544A-A1B1-048FB265236A}"/>
              </a:ext>
            </a:extLst>
          </p:cNvPr>
          <p:cNvCxnSpPr/>
          <p:nvPr/>
        </p:nvCxnSpPr>
        <p:spPr>
          <a:xfrm rot="1815831" flipV="1">
            <a:off x="4346994" y="2720941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7D1616-6EA1-2442-8338-3B8457996081}"/>
              </a:ext>
            </a:extLst>
          </p:cNvPr>
          <p:cNvCxnSpPr/>
          <p:nvPr/>
        </p:nvCxnSpPr>
        <p:spPr>
          <a:xfrm rot="19817032" flipV="1">
            <a:off x="5126632" y="2721540"/>
            <a:ext cx="0" cy="7796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59CFB7A-9938-044C-9136-0462B89A8463}"/>
              </a:ext>
            </a:extLst>
          </p:cNvPr>
          <p:cNvSpPr/>
          <p:nvPr/>
        </p:nvSpPr>
        <p:spPr>
          <a:xfrm>
            <a:off x="7199074" y="1993495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08A6E3F-1434-8743-B07B-7C50E8F6A689}"/>
              </a:ext>
            </a:extLst>
          </p:cNvPr>
          <p:cNvSpPr/>
          <p:nvPr/>
        </p:nvSpPr>
        <p:spPr>
          <a:xfrm rot="9019247">
            <a:off x="6813321" y="2668150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F1A87B-E978-B748-95F4-11D98C2F9A9A}"/>
              </a:ext>
            </a:extLst>
          </p:cNvPr>
          <p:cNvSpPr/>
          <p:nvPr/>
        </p:nvSpPr>
        <p:spPr>
          <a:xfrm rot="12615382">
            <a:off x="7592960" y="2668748"/>
            <a:ext cx="779638" cy="77963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5A1EC8-745D-734C-8751-C49917EACE86}"/>
              </a:ext>
            </a:extLst>
          </p:cNvPr>
          <p:cNvCxnSpPr/>
          <p:nvPr/>
        </p:nvCxnSpPr>
        <p:spPr>
          <a:xfrm rot="9019247">
            <a:off x="6813321" y="30579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FC4B28E-3548-3B40-BD53-DF13244E105F}"/>
              </a:ext>
            </a:extLst>
          </p:cNvPr>
          <p:cNvCxnSpPr/>
          <p:nvPr/>
        </p:nvCxnSpPr>
        <p:spPr>
          <a:xfrm rot="12615382">
            <a:off x="7592960" y="3058568"/>
            <a:ext cx="7796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</p:spTree>
    <p:extLst>
      <p:ext uri="{BB962C8B-B14F-4D97-AF65-F5344CB8AC3E}">
        <p14:creationId xmlns:p14="http://schemas.microsoft.com/office/powerpoint/2010/main" val="29486748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FDE25DA-9D8A-AF48-AD04-3B7AC9219942}"/>
              </a:ext>
            </a:extLst>
          </p:cNvPr>
          <p:cNvSpPr/>
          <p:nvPr/>
        </p:nvSpPr>
        <p:spPr>
          <a:xfrm>
            <a:off x="5350308" y="387277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657E117-A791-7D44-A2C4-7C8199A0712A}"/>
              </a:ext>
            </a:extLst>
          </p:cNvPr>
          <p:cNvSpPr/>
          <p:nvPr/>
        </p:nvSpPr>
        <p:spPr>
          <a:xfrm rot="1815831">
            <a:off x="5073669" y="435659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4ECDAB-9A0F-1A43-B26B-607BF2091B76}"/>
              </a:ext>
            </a:extLst>
          </p:cNvPr>
          <p:cNvSpPr/>
          <p:nvPr/>
        </p:nvSpPr>
        <p:spPr>
          <a:xfrm rot="19817032">
            <a:off x="5632780" y="435702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270485-5771-2748-B007-1624C50EB45D}"/>
              </a:ext>
            </a:extLst>
          </p:cNvPr>
          <p:cNvCxnSpPr/>
          <p:nvPr/>
        </p:nvCxnSpPr>
        <p:spPr>
          <a:xfrm flipV="1">
            <a:off x="5629864" y="387277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0A465E4-D59F-B840-95CB-1D03FE3BF65D}"/>
              </a:ext>
            </a:extLst>
          </p:cNvPr>
          <p:cNvCxnSpPr/>
          <p:nvPr/>
        </p:nvCxnSpPr>
        <p:spPr>
          <a:xfrm rot="1815831" flipV="1">
            <a:off x="5353225" y="435659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09605B-6EDA-D143-96D6-156E69EC85C6}"/>
              </a:ext>
            </a:extLst>
          </p:cNvPr>
          <p:cNvCxnSpPr/>
          <p:nvPr/>
        </p:nvCxnSpPr>
        <p:spPr>
          <a:xfrm rot="19817032" flipV="1">
            <a:off x="5912336" y="435702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2F46ED6-D5DA-B541-9AA1-C01D0C47FD5D}"/>
              </a:ext>
            </a:extLst>
          </p:cNvPr>
          <p:cNvSpPr/>
          <p:nvPr/>
        </p:nvSpPr>
        <p:spPr>
          <a:xfrm>
            <a:off x="7265512" y="387381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9E2026E-CAD0-DA4B-BF22-6BBEC76DECE1}"/>
              </a:ext>
            </a:extLst>
          </p:cNvPr>
          <p:cNvSpPr/>
          <p:nvPr/>
        </p:nvSpPr>
        <p:spPr>
          <a:xfrm rot="9019247">
            <a:off x="6988873" y="435764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5CE719-3874-594A-8C1F-25F06D98EE91}"/>
              </a:ext>
            </a:extLst>
          </p:cNvPr>
          <p:cNvSpPr/>
          <p:nvPr/>
        </p:nvSpPr>
        <p:spPr>
          <a:xfrm rot="12615382">
            <a:off x="7547984" y="43580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F4D617F-B148-764D-9506-3B90B13DFEEC}"/>
              </a:ext>
            </a:extLst>
          </p:cNvPr>
          <p:cNvCxnSpPr/>
          <p:nvPr/>
        </p:nvCxnSpPr>
        <p:spPr>
          <a:xfrm rot="9019247">
            <a:off x="6988873" y="463719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73F423-B2E4-F74B-BD8D-4D4AE24F5888}"/>
              </a:ext>
            </a:extLst>
          </p:cNvPr>
          <p:cNvCxnSpPr/>
          <p:nvPr/>
        </p:nvCxnSpPr>
        <p:spPr>
          <a:xfrm rot="12615382">
            <a:off x="7547984" y="4637627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9AAF98D-6E22-884D-A234-EF2009FB59F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453AD5-51C0-2A40-83FA-9D2D4CD8AA7E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CC1DA30-0BF5-A442-A211-EA41FB2E514F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69882B-9CD0-EF43-ADD4-858915C92AA2}"/>
              </a:ext>
            </a:extLst>
          </p:cNvPr>
          <p:cNvCxnSpPr>
            <a:stCxn id="20" idx="4"/>
            <a:endCxn id="20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8D5543-F8EE-674F-8D94-AC7C5156AA2B}"/>
              </a:ext>
            </a:extLst>
          </p:cNvPr>
          <p:cNvCxnSpPr>
            <a:stCxn id="20" idx="2"/>
            <a:endCxn id="20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F5D7B7-AEDC-B340-A071-7F645D1AD03D}"/>
              </a:ext>
            </a:extLst>
          </p:cNvPr>
          <p:cNvCxnSpPr>
            <a:stCxn id="21" idx="4"/>
            <a:endCxn id="21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46DD1CE-FE38-E847-AF34-3F971422E885}"/>
              </a:ext>
            </a:extLst>
          </p:cNvPr>
          <p:cNvCxnSpPr>
            <a:stCxn id="21" idx="2"/>
            <a:endCxn id="21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820756-ADF7-A440-BDFD-8E455C56AAE0}"/>
              </a:ext>
            </a:extLst>
          </p:cNvPr>
          <p:cNvCxnSpPr>
            <a:stCxn id="22" idx="2"/>
            <a:endCxn id="22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9FA00D-BFBE-F44C-9D6D-7E45894D6C5A}"/>
              </a:ext>
            </a:extLst>
          </p:cNvPr>
          <p:cNvCxnSpPr>
            <a:stCxn id="22" idx="4"/>
            <a:endCxn id="22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7CCA83E-72DE-604F-91B9-5C9137F5254A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4740D-62DE-D943-B947-0DB33534C546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802A83-A8FD-6D4B-A5C5-68D418FE9CDB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9F0196-376F-F14D-BFE2-330A1D5C060B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99AD4B-3818-DD47-A8F5-47DA6DC36DC9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7B847D-FA99-4349-AA42-CC5839487A5F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06DD56-28A6-4849-8FDC-43E813BB7D14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8DC17A-5687-B943-9CB7-2521C256DAE3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4A2DF-2107-5848-8866-D07979D47818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0A3F42-6202-D343-9598-AB929B3FA2DE}"/>
              </a:ext>
            </a:extLst>
          </p:cNvPr>
          <p:cNvCxnSpPr/>
          <p:nvPr/>
        </p:nvCxnSpPr>
        <p:spPr>
          <a:xfrm flipV="1">
            <a:off x="1830416" y="3403250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01040B-9765-5E48-AB96-58EE11B6AD54}"/>
              </a:ext>
            </a:extLst>
          </p:cNvPr>
          <p:cNvCxnSpPr/>
          <p:nvPr/>
        </p:nvCxnSpPr>
        <p:spPr>
          <a:xfrm>
            <a:off x="1556777" y="3676889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7DEC684-4057-E047-BECB-56EAE4DFAFBC}"/>
              </a:ext>
            </a:extLst>
          </p:cNvPr>
          <p:cNvSpPr/>
          <p:nvPr/>
        </p:nvSpPr>
        <p:spPr>
          <a:xfrm>
            <a:off x="5368411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861B426-962F-7642-A178-E23F8776C205}"/>
              </a:ext>
            </a:extLst>
          </p:cNvPr>
          <p:cNvSpPr/>
          <p:nvPr/>
        </p:nvSpPr>
        <p:spPr>
          <a:xfrm rot="1815831">
            <a:off x="5091772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2F5048C-4A81-D94A-82F3-D35E6FF9D326}"/>
              </a:ext>
            </a:extLst>
          </p:cNvPr>
          <p:cNvSpPr/>
          <p:nvPr/>
        </p:nvSpPr>
        <p:spPr>
          <a:xfrm rot="19817032">
            <a:off x="5650883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ECBB5D-E3B8-AD47-898D-B7A381CF5433}"/>
              </a:ext>
            </a:extLst>
          </p:cNvPr>
          <p:cNvCxnSpPr/>
          <p:nvPr/>
        </p:nvCxnSpPr>
        <p:spPr>
          <a:xfrm flipV="1">
            <a:off x="5647967" y="421327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601452-F7F7-8847-93CE-11A8B5D9EA41}"/>
              </a:ext>
            </a:extLst>
          </p:cNvPr>
          <p:cNvCxnSpPr/>
          <p:nvPr/>
        </p:nvCxnSpPr>
        <p:spPr>
          <a:xfrm rot="1815831" flipV="1">
            <a:off x="5371328" y="469709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93D44A-B8B3-7548-9472-4FDE5BEDD888}"/>
              </a:ext>
            </a:extLst>
          </p:cNvPr>
          <p:cNvCxnSpPr/>
          <p:nvPr/>
        </p:nvCxnSpPr>
        <p:spPr>
          <a:xfrm rot="19817032" flipV="1">
            <a:off x="5930439" y="469752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B9D24E9-635C-2040-9975-7594FBC130F1}"/>
              </a:ext>
            </a:extLst>
          </p:cNvPr>
          <p:cNvSpPr/>
          <p:nvPr/>
        </p:nvSpPr>
        <p:spPr>
          <a:xfrm>
            <a:off x="7252260" y="421327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4678B6-E068-484B-BB82-178FF33E0051}"/>
              </a:ext>
            </a:extLst>
          </p:cNvPr>
          <p:cNvSpPr/>
          <p:nvPr/>
        </p:nvSpPr>
        <p:spPr>
          <a:xfrm rot="9019247">
            <a:off x="6975621" y="469709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35EBBA-2B00-6F4B-AA82-87CD617EE716}"/>
              </a:ext>
            </a:extLst>
          </p:cNvPr>
          <p:cNvSpPr/>
          <p:nvPr/>
        </p:nvSpPr>
        <p:spPr>
          <a:xfrm rot="12615382">
            <a:off x="7534732" y="469752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BA1C69-2768-C145-9F69-A6F41F93C1BC}"/>
              </a:ext>
            </a:extLst>
          </p:cNvPr>
          <p:cNvCxnSpPr/>
          <p:nvPr/>
        </p:nvCxnSpPr>
        <p:spPr>
          <a:xfrm rot="9019247">
            <a:off x="6975621" y="497665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4D76B8-F675-6845-9680-3E17944BCBE5}"/>
              </a:ext>
            </a:extLst>
          </p:cNvPr>
          <p:cNvCxnSpPr/>
          <p:nvPr/>
        </p:nvCxnSpPr>
        <p:spPr>
          <a:xfrm rot="12615382">
            <a:off x="7534732" y="4977082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B5119E0-F0B0-4C46-8F1D-E22A9EEB1E65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9419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A184527C-EF94-364A-ABD7-40B55C3725D5}"/>
              </a:ext>
            </a:extLst>
          </p:cNvPr>
          <p:cNvSpPr/>
          <p:nvPr/>
        </p:nvSpPr>
        <p:spPr>
          <a:xfrm>
            <a:off x="5408844" y="4533538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EB019A-8C6A-7542-9EF7-21C81028B1DA}"/>
              </a:ext>
            </a:extLst>
          </p:cNvPr>
          <p:cNvCxnSpPr/>
          <p:nvPr/>
        </p:nvCxnSpPr>
        <p:spPr>
          <a:xfrm flipV="1">
            <a:off x="5647966" y="4533538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216DB571-0E10-4340-BA10-4607612F9F1D}"/>
              </a:ext>
            </a:extLst>
          </p:cNvPr>
          <p:cNvSpPr/>
          <p:nvPr/>
        </p:nvSpPr>
        <p:spPr>
          <a:xfrm rot="5400000">
            <a:off x="7292692" y="4535616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5549624-D54E-804F-B580-4E7BFEA47F53}"/>
              </a:ext>
            </a:extLst>
          </p:cNvPr>
          <p:cNvCxnSpPr/>
          <p:nvPr/>
        </p:nvCxnSpPr>
        <p:spPr>
          <a:xfrm rot="5400000" flipV="1">
            <a:off x="7531814" y="4535616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79C293D-E027-C946-AE77-C57E00F740C1}"/>
              </a:ext>
            </a:extLst>
          </p:cNvPr>
          <p:cNvSpPr/>
          <p:nvPr/>
        </p:nvSpPr>
        <p:spPr>
          <a:xfrm>
            <a:off x="1376369" y="272726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62B69-5E09-4F41-B020-632D25FDC7A9}"/>
              </a:ext>
            </a:extLst>
          </p:cNvPr>
          <p:cNvSpPr/>
          <p:nvPr/>
        </p:nvSpPr>
        <p:spPr>
          <a:xfrm>
            <a:off x="923938" y="3518530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706360-EC57-174C-9382-B48DD07C10DE}"/>
              </a:ext>
            </a:extLst>
          </p:cNvPr>
          <p:cNvSpPr/>
          <p:nvPr/>
        </p:nvSpPr>
        <p:spPr>
          <a:xfrm>
            <a:off x="1838338" y="3519232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121C03-B5C2-974B-99C4-3233261A119C}"/>
              </a:ext>
            </a:extLst>
          </p:cNvPr>
          <p:cNvCxnSpPr>
            <a:stCxn id="9" idx="4"/>
            <a:endCxn id="9" idx="0"/>
          </p:cNvCxnSpPr>
          <p:nvPr/>
        </p:nvCxnSpPr>
        <p:spPr>
          <a:xfrm flipV="1">
            <a:off x="1833569" y="272726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B965BF-6D17-7B4A-95CC-5F9AA137E824}"/>
              </a:ext>
            </a:extLst>
          </p:cNvPr>
          <p:cNvCxnSpPr>
            <a:stCxn id="9" idx="2"/>
            <a:endCxn id="9" idx="6"/>
          </p:cNvCxnSpPr>
          <p:nvPr/>
        </p:nvCxnSpPr>
        <p:spPr>
          <a:xfrm>
            <a:off x="1376369" y="318446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434B26E-02F0-8E45-A021-555CA51636E0}"/>
              </a:ext>
            </a:extLst>
          </p:cNvPr>
          <p:cNvCxnSpPr>
            <a:stCxn id="10" idx="4"/>
            <a:endCxn id="10" idx="0"/>
          </p:cNvCxnSpPr>
          <p:nvPr/>
        </p:nvCxnSpPr>
        <p:spPr>
          <a:xfrm flipV="1">
            <a:off x="1381138" y="3518530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1680F44-02BB-6440-B021-E3542EBA4CEF}"/>
              </a:ext>
            </a:extLst>
          </p:cNvPr>
          <p:cNvCxnSpPr>
            <a:stCxn id="10" idx="2"/>
            <a:endCxn id="10" idx="6"/>
          </p:cNvCxnSpPr>
          <p:nvPr/>
        </p:nvCxnSpPr>
        <p:spPr>
          <a:xfrm>
            <a:off x="923938" y="3975730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0C1603-E4CA-1F41-B86C-5BB0B191B041}"/>
              </a:ext>
            </a:extLst>
          </p:cNvPr>
          <p:cNvCxnSpPr>
            <a:stCxn id="11" idx="2"/>
            <a:endCxn id="11" idx="6"/>
          </p:cNvCxnSpPr>
          <p:nvPr/>
        </p:nvCxnSpPr>
        <p:spPr>
          <a:xfrm>
            <a:off x="1838338" y="3976432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895CCBB-B528-6147-9449-C75E65301896}"/>
              </a:ext>
            </a:extLst>
          </p:cNvPr>
          <p:cNvCxnSpPr>
            <a:stCxn id="11" idx="4"/>
            <a:endCxn id="11" idx="0"/>
          </p:cNvCxnSpPr>
          <p:nvPr/>
        </p:nvCxnSpPr>
        <p:spPr>
          <a:xfrm flipV="1">
            <a:off x="2295538" y="3519232"/>
            <a:ext cx="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28CBAD8-E3DA-704B-B1B4-68C281519A13}"/>
              </a:ext>
            </a:extLst>
          </p:cNvPr>
          <p:cNvSpPr/>
          <p:nvPr/>
        </p:nvSpPr>
        <p:spPr>
          <a:xfrm>
            <a:off x="1556777" y="2396085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BED6CE-E361-AD4B-8C76-AE9B7BF7FC1C}"/>
              </a:ext>
            </a:extLst>
          </p:cNvPr>
          <p:cNvCxnSpPr/>
          <p:nvPr/>
        </p:nvCxnSpPr>
        <p:spPr>
          <a:xfrm flipV="1">
            <a:off x="1830416" y="2396085"/>
            <a:ext cx="0" cy="5472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9CD5005-688E-DA4A-8D00-2F4568504686}"/>
              </a:ext>
            </a:extLst>
          </p:cNvPr>
          <p:cNvCxnSpPr/>
          <p:nvPr/>
        </p:nvCxnSpPr>
        <p:spPr>
          <a:xfrm>
            <a:off x="1556777" y="2669724"/>
            <a:ext cx="5472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6187BBF-A409-F945-BEA4-027443013B5E}"/>
              </a:ext>
            </a:extLst>
          </p:cNvPr>
          <p:cNvSpPr/>
          <p:nvPr/>
        </p:nvSpPr>
        <p:spPr>
          <a:xfrm>
            <a:off x="5352048" y="47222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F0836A-AB11-8845-B090-D8318256B212}"/>
              </a:ext>
            </a:extLst>
          </p:cNvPr>
          <p:cNvSpPr/>
          <p:nvPr/>
        </p:nvSpPr>
        <p:spPr>
          <a:xfrm rot="1815831">
            <a:off x="5075409" y="52060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2F89F9-1DAA-BD49-B39A-0E99EBB17CD7}"/>
              </a:ext>
            </a:extLst>
          </p:cNvPr>
          <p:cNvSpPr/>
          <p:nvPr/>
        </p:nvSpPr>
        <p:spPr>
          <a:xfrm rot="19817032">
            <a:off x="5634520" y="520647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5A3318-1423-5E41-907E-88D7DD12C77F}"/>
              </a:ext>
            </a:extLst>
          </p:cNvPr>
          <p:cNvCxnSpPr/>
          <p:nvPr/>
        </p:nvCxnSpPr>
        <p:spPr>
          <a:xfrm flipV="1">
            <a:off x="5631604" y="4722223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93EC2B-F440-AC4E-A6D3-F471CCB74010}"/>
              </a:ext>
            </a:extLst>
          </p:cNvPr>
          <p:cNvCxnSpPr/>
          <p:nvPr/>
        </p:nvCxnSpPr>
        <p:spPr>
          <a:xfrm rot="1815831" flipV="1">
            <a:off x="5354965" y="52060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DBFE1CB-3933-8944-B21C-03CCAF811C27}"/>
              </a:ext>
            </a:extLst>
          </p:cNvPr>
          <p:cNvCxnSpPr/>
          <p:nvPr/>
        </p:nvCxnSpPr>
        <p:spPr>
          <a:xfrm rot="19817032" flipV="1">
            <a:off x="5914076" y="5206475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07389AC-2B3F-6646-8B04-39750B7E39CA}"/>
              </a:ext>
            </a:extLst>
          </p:cNvPr>
          <p:cNvSpPr/>
          <p:nvPr/>
        </p:nvSpPr>
        <p:spPr>
          <a:xfrm>
            <a:off x="7248332" y="433857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BEAF57-0710-BA49-8210-85449D8FA57D}"/>
              </a:ext>
            </a:extLst>
          </p:cNvPr>
          <p:cNvSpPr/>
          <p:nvPr/>
        </p:nvSpPr>
        <p:spPr>
          <a:xfrm rot="9019247">
            <a:off x="6971693" y="4822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7AC674-E52F-D742-A8F2-DF4171324B45}"/>
              </a:ext>
            </a:extLst>
          </p:cNvPr>
          <p:cNvSpPr/>
          <p:nvPr/>
        </p:nvSpPr>
        <p:spPr>
          <a:xfrm rot="12615382">
            <a:off x="7530804" y="482282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3AFF7A-4922-424D-9928-85B40379EB28}"/>
              </a:ext>
            </a:extLst>
          </p:cNvPr>
          <p:cNvCxnSpPr/>
          <p:nvPr/>
        </p:nvCxnSpPr>
        <p:spPr>
          <a:xfrm rot="9019247">
            <a:off x="6971693" y="510194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C71702A-136B-9342-9222-60B5A5682773}"/>
              </a:ext>
            </a:extLst>
          </p:cNvPr>
          <p:cNvCxnSpPr/>
          <p:nvPr/>
        </p:nvCxnSpPr>
        <p:spPr>
          <a:xfrm rot="12615382">
            <a:off x="7530804" y="5102379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8EDE0F-11DE-9A4C-8FA8-532C9D4C4D30}"/>
              </a:ext>
            </a:extLst>
          </p:cNvPr>
          <p:cNvCxnSpPr>
            <a:cxnSpLocks/>
          </p:cNvCxnSpPr>
          <p:nvPr/>
        </p:nvCxnSpPr>
        <p:spPr>
          <a:xfrm>
            <a:off x="8497016" y="4292709"/>
            <a:ext cx="0" cy="10681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4D32EB2-7F68-EE43-A2DE-3A65719EEAD9}"/>
              </a:ext>
            </a:extLst>
          </p:cNvPr>
          <p:cNvSpPr/>
          <p:nvPr/>
        </p:nvSpPr>
        <p:spPr>
          <a:xfrm>
            <a:off x="5392481" y="4419635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54C6B-6023-7A4E-8138-042C294DB646}"/>
              </a:ext>
            </a:extLst>
          </p:cNvPr>
          <p:cNvCxnSpPr/>
          <p:nvPr/>
        </p:nvCxnSpPr>
        <p:spPr>
          <a:xfrm flipV="1">
            <a:off x="5631603" y="4419635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9950843-51E7-2842-BD97-EA68D1694782}"/>
              </a:ext>
            </a:extLst>
          </p:cNvPr>
          <p:cNvSpPr/>
          <p:nvPr/>
        </p:nvSpPr>
        <p:spPr>
          <a:xfrm rot="5400000">
            <a:off x="7288764" y="3998307"/>
            <a:ext cx="478244" cy="47824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2CBA87F-D9DB-3942-8CAE-A609AD1AD620}"/>
              </a:ext>
            </a:extLst>
          </p:cNvPr>
          <p:cNvCxnSpPr/>
          <p:nvPr/>
        </p:nvCxnSpPr>
        <p:spPr>
          <a:xfrm rot="5400000" flipV="1">
            <a:off x="7527886" y="3998307"/>
            <a:ext cx="0" cy="4782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A2EC5CD-8E9D-0040-89B5-41D192127393}"/>
              </a:ext>
            </a:extLst>
          </p:cNvPr>
          <p:cNvCxnSpPr>
            <a:cxnSpLocks/>
          </p:cNvCxnSpPr>
          <p:nvPr/>
        </p:nvCxnSpPr>
        <p:spPr>
          <a:xfrm>
            <a:off x="6436303" y="4292709"/>
            <a:ext cx="0" cy="14189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41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evidence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5592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E1937-B3F1-A648-A373-A670B4595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D1B9B-791C-7740-8947-CE49864C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90B777-653F-144E-83A6-311BA2459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00" y="2410895"/>
            <a:ext cx="4300331" cy="3225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F4844-AFAA-C446-98F0-4CE6107E89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865" y="2410895"/>
            <a:ext cx="4300331" cy="322524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D95580-618D-1945-BB25-961E2F43D7AB}"/>
              </a:ext>
            </a:extLst>
          </p:cNvPr>
          <p:cNvGrpSpPr/>
          <p:nvPr/>
        </p:nvGrpSpPr>
        <p:grpSpPr>
          <a:xfrm>
            <a:off x="4849714" y="3331373"/>
            <a:ext cx="802890" cy="781922"/>
            <a:chOff x="6923127" y="2460926"/>
            <a:chExt cx="2043415" cy="1990051"/>
          </a:xfrm>
        </p:grpSpPr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05876288-4A98-594E-91FB-420826846951}"/>
                </a:ext>
              </a:extLst>
            </p:cNvPr>
            <p:cNvSpPr/>
            <p:nvPr/>
          </p:nvSpPr>
          <p:spPr>
            <a:xfrm>
              <a:off x="6923127" y="2689412"/>
              <a:ext cx="2043415" cy="1761565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9A64E-E3D8-FC43-A6BC-5CF753D2B642}"/>
                </a:ext>
              </a:extLst>
            </p:cNvPr>
            <p:cNvSpPr/>
            <p:nvPr/>
          </p:nvSpPr>
          <p:spPr>
            <a:xfrm>
              <a:off x="7709510" y="2460926"/>
              <a:ext cx="470647" cy="47064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riangle 9">
            <a:extLst>
              <a:ext uri="{FF2B5EF4-FFF2-40B4-BE49-F238E27FC236}">
                <a16:creationId xmlns:a16="http://schemas.microsoft.com/office/drawing/2014/main" id="{57104EFC-2C30-9346-96B7-C1A1ADA47CE5}"/>
              </a:ext>
            </a:extLst>
          </p:cNvPr>
          <p:cNvSpPr/>
          <p:nvPr/>
        </p:nvSpPr>
        <p:spPr>
          <a:xfrm>
            <a:off x="9150045" y="3421149"/>
            <a:ext cx="802890" cy="692146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8F7CF12-E6A4-5A4D-A228-AC7B0894E8B9}"/>
              </a:ext>
            </a:extLst>
          </p:cNvPr>
          <p:cNvSpPr/>
          <p:nvPr/>
        </p:nvSpPr>
        <p:spPr>
          <a:xfrm>
            <a:off x="9459027" y="3331373"/>
            <a:ext cx="184925" cy="184925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6669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9CB49-DF82-D54F-ABF5-526602A96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000" y="1047067"/>
            <a:ext cx="4891900" cy="580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2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1860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4074-0A86-3D4E-AB68-AF85F9CAF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electric fields a measure of energy transfer?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13FBB-DE8F-BB4A-82E6-68FD535B0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05F272-53BE-F943-AB95-CCFC8E69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650" y="1905018"/>
            <a:ext cx="8090584" cy="469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369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Changing the material of one nanoparticle changes the field enhancement around the other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662" y="1690688"/>
            <a:ext cx="7239876" cy="508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1" y="2189463"/>
            <a:ext cx="5099168" cy="366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2189463"/>
            <a:ext cx="4761187" cy="37196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25" y="5033362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982" y="5033362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46812</TotalTime>
  <Words>2908</Words>
  <Application>Microsoft Macintosh PowerPoint</Application>
  <PresentationFormat>Widescreen</PresentationFormat>
  <Paragraphs>643</Paragraphs>
  <Slides>177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3" baseType="lpstr">
      <vt:lpstr>Arial</vt:lpstr>
      <vt:lpstr>Calibri</vt:lpstr>
      <vt:lpstr>Calibri Light</vt:lpstr>
      <vt:lpstr>Latin Modern Roman 10</vt:lpstr>
      <vt:lpstr>Mangal</vt:lpstr>
      <vt:lpstr>Office Theme</vt:lpstr>
      <vt:lpstr>Plasmon Hybridization in Clusters of Metal Nanoparticles and Magnetic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The model: one particle</vt:lpstr>
      <vt:lpstr>Frequency-Dependent Polarizability</vt:lpstr>
      <vt:lpstr>Time-Dependent Polarizability and Oscillator Response</vt:lpstr>
      <vt:lpstr>Time-Dependent Response of Various Metals</vt:lpstr>
      <vt:lpstr>Goals for today:</vt:lpstr>
      <vt:lpstr>Goals for today:</vt:lpstr>
      <vt:lpstr>PowerPoint Presentation</vt:lpstr>
      <vt:lpstr>PowerPoint Presentation</vt:lpstr>
      <vt:lpstr>The model: two particles</vt:lpstr>
      <vt:lpstr>The model: two particles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A Closer Look at the Coupling Term</vt:lpstr>
      <vt:lpstr>Taking the quasistatic limit…</vt:lpstr>
      <vt:lpstr>Quasistatic Interactions of a MNP Dimer</vt:lpstr>
      <vt:lpstr>Solving 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Past and present work</vt:lpstr>
      <vt:lpstr>Imaging Energy Transfer in Pt-Decorated Au Nanoprisms via Electron Energy-Loss Spectroscopy</vt:lpstr>
      <vt:lpstr>Catalysis – molecules adsorb</vt:lpstr>
      <vt:lpstr>Catalysis – molecules collide</vt:lpstr>
      <vt:lpstr>Catalysis – molecules react</vt:lpstr>
      <vt:lpstr>Can we enhance this process?</vt:lpstr>
      <vt:lpstr>Can we enhance this process?</vt:lpstr>
      <vt:lpstr>Can we enhance this process?</vt:lpstr>
      <vt:lpstr>A Quick Intro to Electron Energy-Loss Spectroscopy (EELS)</vt:lpstr>
      <vt:lpstr>Generate a spectrum…</vt:lpstr>
      <vt:lpstr>… or generate maps!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Prism dipole moments</vt:lpstr>
      <vt:lpstr>Adding a (small) perturbation</vt:lpstr>
      <vt:lpstr>Adding a (small) perturbation</vt:lpstr>
      <vt:lpstr>Adding a (small) perturbation</vt:lpstr>
      <vt:lpstr>Experimental (and simulated) evidence</vt:lpstr>
      <vt:lpstr>Experimental (and simulated) evidence</vt:lpstr>
      <vt:lpstr>Optimizing the perturbation</vt:lpstr>
      <vt:lpstr>Are electric fields a measure of energy transfer?</vt:lpstr>
      <vt:lpstr>Are electric fields a measure of energy transfer?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Tunable Spectral Ordering of Magnetic Plasmon Resonances in Metal Nanoparticle Clusters</vt:lpstr>
      <vt:lpstr>What does “magnetic” mean?</vt:lpstr>
      <vt:lpstr>What does “magnetic” mean?</vt:lpstr>
      <vt:lpstr>Cyclic dipoles: like cyclic currents</vt:lpstr>
      <vt:lpstr>Motivation: Size Dependence</vt:lpstr>
      <vt:lpstr>Motivation: Size Dependence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Stimulated EELS</vt:lpstr>
      <vt:lpstr>Stimulated EELS: a few months later…</vt:lpstr>
      <vt:lpstr>Stimulated EELS: a few months later…</vt:lpstr>
      <vt:lpstr>Extracurriculars  Community-Building and Science Advocacy</vt:lpstr>
      <vt:lpstr>Acknowledgements</vt:lpstr>
      <vt:lpstr>Acknowledgements</vt:lpstr>
      <vt:lpstr>Acknowledgements</vt:lpstr>
      <vt:lpstr>Questions?</vt:lpstr>
      <vt:lpstr>PowerPoint Presentation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PowerPoint Presentation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320</cp:revision>
  <dcterms:created xsi:type="dcterms:W3CDTF">2017-07-15T21:16:47Z</dcterms:created>
  <dcterms:modified xsi:type="dcterms:W3CDTF">2018-05-28T18:20:46Z</dcterms:modified>
</cp:coreProperties>
</file>